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E40248-DB80-4033-8BD8-99379DC06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3D6767-F662-4F93-8A05-7774285B0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E94083-EEC0-4B16-A2D9-CE65F472D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3087FF-16B0-4B77-9638-4FA94CD9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FAB14F-D451-433D-9C03-FEEBB39E5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49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AD44B-761E-4168-BA6E-5CBC9BFB4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DCE295C-95B7-4B05-B9B2-0B4B4B011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7B5035-76A5-4D2D-B1D6-0F4BFF5F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418112-227E-4640-B1CA-8F47132A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68CD15-6632-42A4-8FD6-70980EF4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19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F4360C7-0DB1-4C6E-8DE3-3C79108B4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CABBD1-B376-48C7-802C-5D375912E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D4AFE2-5DB8-477F-9609-BB20EC55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126ACF-FB68-4D51-9414-589B18E8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BE4AD8-C3D2-4E25-B6D3-2B23E85F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308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8E02A3-8ABC-4E19-8A59-4F5B5C02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6BC05B-C39B-4F54-BE11-E4567E7CF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1F321A-FD29-440C-AA4B-C8FD91F2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5D39B8-0D21-42F5-BAF1-0201468E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ACD8F0-6AFC-4C61-8BE4-927049BA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59A4B8-F6FD-4CCA-A879-4789CEDF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7222BC-F59B-40CB-8B6B-5608D5BC0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13BFD2-8671-4378-B142-2ED158F4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6D5605-F224-47F0-A8D7-76F93F1B7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CA55EB-BFFE-49F2-A48D-2D6FC3F8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40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1F341-E685-487F-8D7A-2BB89C64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6DF851-AAD5-4175-9ADA-382CC8DF9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CEB4A3D-1313-41A7-A96F-ECC1A9E5C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1B8D77-D0A3-42DC-884A-24E0FBD9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6E32086-1158-4B57-87CA-B9BA5E86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F7E2B4-E107-4758-BC84-5D4833B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6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C713F3-8355-4A09-9783-8A94AD81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0E48A1-E4EE-43AE-A8DE-6012B4730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1B3DA79-913B-4991-B5EE-94A9B71AF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1A47166-D44C-4985-BE3B-481A9C280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909D1EF-769E-4EAF-AD14-9733E2D73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9BF41BD-0B16-4566-B612-D0A33DAB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0397ECF-0DC8-470D-B263-3DDB5EE1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F1401A9-3065-4589-87A2-A334CAA0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83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DC21D5-190F-4763-957C-6940CA23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9A96349-F77A-44E5-A932-4902332B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62D568E-88AB-478F-8608-980F0041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A290E8-D743-4967-89B3-6DCD8F2E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664BF81-1ABF-4C8B-B10F-5F4A7A18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7757814-084E-48D8-9D95-DF33E4C1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9A0249B-7387-4579-A9A8-FEF232A8C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648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2E49DD-D0F6-47F4-95C3-1F1EDC53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C7AA7D-8D5E-412F-98C6-A6A0687A3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940EB2E-B2D5-472A-9444-5D8BEA2E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5F5D0B-5DE4-4B70-867D-B5F70DCB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796779F-B398-4B68-9353-208F38025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AC8D92-D59E-45F7-B257-86317AF4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3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01B834-9C55-4252-9AF5-8525F162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5E04471-0168-4FED-871E-353041ABE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006FCC-B947-4ECC-9273-557DDC4AF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474550-4F52-4F2C-961B-B3063CE9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DBF029-F623-429D-9721-BF7D28BC0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73941E-8C3C-4324-9C1A-40F4EB81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80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E88C18D-8885-4C45-AA0C-16BE8C54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3838885-1B70-4F4D-9163-2417283C9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35968F-FD72-47CC-B03A-114018E02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BB4E-B49D-437D-A673-119FA0675D22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8127DF-22CC-4615-B7B8-2E70D2B25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981796F-58C0-4995-8141-4AA47190C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B13D-D507-4D58-BF4B-6F6F83FB3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94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037D87-29DC-4F6D-BC11-291AD89C47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I-star model regression</a:t>
            </a:r>
            <a:endParaRPr lang="zh-TW" altLang="en-US" sz="48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3A964FE-2AC8-4EEF-ABB7-8C9F10CA1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邢子謙 </a:t>
            </a:r>
            <a:r>
              <a:rPr lang="en-US" altLang="zh-TW" sz="18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05/29</a:t>
            </a:r>
            <a:endParaRPr lang="zh-TW" altLang="en-US" sz="18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321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4CF5EB-62E4-4779-9772-E3579FA6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dirty="0">
                <a:solidFill>
                  <a:prstClr val="black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Hour Tick 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3A82C11B-652A-416B-A74D-D14321585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6348" y="1690688"/>
            <a:ext cx="821930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9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9B1F8F-C71F-46D3-9750-5A9D2704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dirty="0">
                <a:solidFill>
                  <a:prstClr val="black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Hour Tick 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E78F8D9B-31FC-411E-8851-B6ED2A4F3D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6348" y="1690688"/>
            <a:ext cx="821930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03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D8DE51-C704-4986-B7C4-32369E72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Observation</a:t>
            </a:r>
            <a:endParaRPr lang="zh-TW" altLang="en-US" sz="4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EFA096-BDDF-4D54-9604-A20619108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 4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在以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Day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或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Hour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做切分時均有解釋力，而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 5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在以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Day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做切分時才有解釋力。</a:t>
            </a:r>
            <a:endParaRPr lang="en-US" altLang="zh-TW" sz="2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以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 4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和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 5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在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Day tick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的結果來看，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ADV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回顧越多天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R-squared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越高，且當回歸取樣日期越長，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R-squared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縮減程度也越小。</a:t>
            </a:r>
            <a:endParaRPr lang="en-US" altLang="zh-TW" sz="2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以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Hour Tick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的結果來看，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ADV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回顧的天數與結果較無明顯影響。</a:t>
            </a:r>
            <a:endParaRPr lang="en-US" altLang="zh-TW" sz="2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作者在成本估算上是使用每筆交易的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VWAP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，其內涵有考慮了每筆交易下，以多少的價格買入了多少的單量，而在我們的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 4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公式上也是考慮了價格和數量，雖然不能像是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VWAP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 每筆都詳細的考慮，但透過轉換成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Interval Data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的方式讓誤差變小，並成功讓公式具有解釋力。</a:t>
            </a:r>
          </a:p>
        </p:txBody>
      </p:sp>
    </p:spTree>
    <p:extLst>
      <p:ext uri="{BB962C8B-B14F-4D97-AF65-F5344CB8AC3E}">
        <p14:creationId xmlns:p14="http://schemas.microsoft.com/office/powerpoint/2010/main" val="216704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4CA7E7-EB9E-480B-8BF6-1C354DB66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Future Plan</a:t>
            </a:r>
            <a:endParaRPr lang="zh-TW" altLang="en-US" sz="4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32E998-2ED4-42E7-887A-C1B8BF305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本次使用至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2022.05.31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以前的資料作為訓練集，之後會使用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6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月的資料做為測試集來看回歸的效果。</a:t>
            </a:r>
            <a:endParaRPr lang="en-US" altLang="zh-TW" sz="2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因為在成本的代理變數的尋找和測試上花費較多時間，目前仍然在 </a:t>
            </a:r>
            <a:r>
              <a:rPr lang="en-US" altLang="zh-TW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I-star Model </a:t>
            </a:r>
            <a:r>
              <a:rPr lang="zh-TW" altLang="en-US" sz="2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的第一條回歸式，之後會繼續將後面兩條回歸式的係數校準出來。</a:t>
            </a:r>
          </a:p>
        </p:txBody>
      </p:sp>
    </p:spTree>
    <p:extLst>
      <p:ext uri="{BB962C8B-B14F-4D97-AF65-F5344CB8AC3E}">
        <p14:creationId xmlns:p14="http://schemas.microsoft.com/office/powerpoint/2010/main" val="307149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59E3F2-1CBB-4A26-B1CD-2A510610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Model Variables</a:t>
            </a:r>
            <a:endParaRPr lang="zh-TW" alt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8C10346-55A0-4EEF-908F-69CC0AE75B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𝐴𝑣𝑔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𝐶𝑜𝑠𝑡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sz="2200" dirty="0"/>
                  <a:t>Stock : 2914.T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Data Type : interval data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Time Interval : 1 hour / 1 day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ADV Lookback : 7 days / 14 days / 30 days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Regression Lookback : 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1.    7 days (2022.05.23 ~ 2022.05.31)            2.    30 days (2022.04.14 ~ 2022.05.31) </a:t>
                </a:r>
              </a:p>
              <a:p>
                <a:pPr marL="0" indent="0">
                  <a:buNone/>
                </a:pPr>
                <a:r>
                  <a:rPr lang="en-US" altLang="zh-TW" sz="2200" dirty="0"/>
                  <a:t>3.    90 days (2022.01.17 ~ 2022.05.31)          4.    1 year ( ~ 2022.05.31) </a:t>
                </a:r>
                <a:endParaRPr lang="zh-TW" altLang="en-US" sz="22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8C10346-55A0-4EEF-908F-69CC0AE75B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37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5650AC-C16D-4437-B23A-0A568F26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Model Variables</a:t>
            </a:r>
            <a:endParaRPr lang="zh-TW" alt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5DB3D0F-58DB-449F-8277-3D47768524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𝐴𝑣𝑔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𝐶𝑜𝑠𝑡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sz="2200" dirty="0"/>
                  <a:t>For POV : </a:t>
                </a:r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r>
                  <a:rPr lang="en-US" altLang="zh-TW" sz="2200" dirty="0"/>
                  <a:t>Net Q / ADV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𝑆𝑖𝑔𝑛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𝐴𝐷𝑉</m:t>
                        </m:r>
                      </m:den>
                    </m:f>
                  </m:oMath>
                </a14:m>
                <a:endParaRPr lang="en-US" altLang="zh-TW" sz="2200" dirty="0"/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r>
                  <a:rPr lang="en-US" altLang="zh-TW" sz="2200" dirty="0"/>
                  <a:t>Total Volume / ADV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i="1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𝐴𝐷𝑉</m:t>
                        </m:r>
                      </m:den>
                    </m:f>
                  </m:oMath>
                </a14:m>
                <a:endParaRPr lang="zh-TW" altLang="en-US" sz="22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5DB3D0F-58DB-449F-8277-3D47768524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01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8F0575-D97B-4B40-887F-82293C6B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Model Variables</a:t>
            </a:r>
            <a:endParaRPr lang="zh-TW" altLang="en-US" sz="4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098D7E8-BB7E-41D7-9F97-911A9BCFE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𝐴𝑣𝑔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𝐶𝑜𝑠𝑡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sz="2200" dirty="0"/>
                  <a:t>For Avg Cost : 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altLang="zh-TW" sz="2200" dirty="0"/>
                  <a:t>Exponential Cost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f>
                          <m:fPr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𝑇𝑟𝑎𝑑𝑒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𝑃𝑟𝑖𝑐𝑒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𝑀𝑖𝑑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𝑃𝑟𝑖𝑐𝑒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den>
                        </m:f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altLang="zh-TW" sz="2200" i="1" dirty="0"/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altLang="zh-TW" sz="2200" b="0" dirty="0"/>
                  <a:t>Arithmetic Cost : </a:t>
                </a:r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supHide m:val="on"/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𝑇𝑟𝑎𝑑𝑒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𝑃𝑟𝑖𝑐𝑒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𝑀𝑖𝑑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𝑃𝑟𝑖𝑐𝑒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𝑀𝑖𝑑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𝑃𝑟𝑖𝑐𝑒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+1))−1</m:t>
                    </m:r>
                  </m:oMath>
                </a14:m>
                <a:endParaRPr lang="en-US" altLang="zh-TW" sz="2200" i="1" dirty="0"/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altLang="zh-TW" sz="2200" dirty="0"/>
                  <a:t>Volume Weighted Expo. Cost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f>
                              <m:fPr>
                                <m:ctrlPr>
                                  <a:rPr lang="en-US" altLang="zh-TW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𝑇𝑟𝑎𝑑𝑒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𝑀𝑖𝑑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  <m:r>
                          <a:rPr lang="en-US" altLang="zh-TW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𝑉𝑜𝑙𝑢𝑚𝑒</m:t>
                            </m:r>
                          </m:e>
                          <m:sub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zh-TW" sz="2200" i="1" dirty="0"/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altLang="zh-TW" sz="2200" dirty="0"/>
                  <a:t>Total Cost / Total Volume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𝑇𝑟𝑎𝑑𝑒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𝑀𝑖𝑑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zh-TW" sz="2200" i="1" dirty="0"/>
              </a:p>
              <a:p>
                <a:pPr marL="457200" indent="-457200">
                  <a:spcBef>
                    <a:spcPts val="1200"/>
                  </a:spcBef>
                  <a:buAutoNum type="arabicPeriod"/>
                </a:pPr>
                <a:r>
                  <a:rPr lang="en-US" altLang="zh-TW" sz="2200" dirty="0"/>
                  <a:t>Absolute Cost / Total Volume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𝑇𝑟𝑎𝑑𝑒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𝑀𝑖𝑑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𝑃𝑟𝑖𝑐𝑒</m:t>
                                    </m:r>
                                  </m:e>
                                  <m:sub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TW" sz="2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𝑉𝑜𝑙𝑢𝑚𝑒</m:t>
                                </m:r>
                              </m:e>
                              <m:sub>
                                <m:r>
                                  <a:rPr lang="en-US" altLang="zh-TW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zh-TW" sz="2200" i="1" dirty="0"/>
              </a:p>
              <a:p>
                <a:pPr marL="457200" indent="-457200">
                  <a:buAutoNum type="arabicPeriod"/>
                </a:pPr>
                <a:endParaRPr lang="en-US" altLang="zh-TW" sz="20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098D7E8-BB7E-41D7-9F97-911A9BCFE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10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31C541-0B22-445C-8C94-2B1D25EE7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Regression</a:t>
            </a:r>
            <a:endParaRPr lang="zh-TW" altLang="en-US" sz="4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5BF673-2DE4-4C11-80E3-607A09C5B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Y = Exponential Cost, X = Net Q / ADV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Y = Arithmetic Cost, X = Net Q / ADV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Y = Volume Weighted Expo. Cost, X = Net Q / ADV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Y = Total Cost /  Total Volume, X = Net Q / ADV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Y = Absolute Cost / Total Volume, X = Total Volume / ADV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225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12EBD5-57D9-412B-8A6F-6D2ACA84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Day Tick )</a:t>
            </a:r>
            <a:endParaRPr lang="zh-TW" altLang="en-US" sz="4000" dirty="0"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A760074-68C0-446E-9012-E46B7C4A4B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680" y="1690688"/>
            <a:ext cx="8246639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9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4C6CAF-11BA-4374-A445-29390E87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dirty="0">
                <a:solidFill>
                  <a:prstClr val="black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Day Tick 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6D208F1-E6B6-4FB4-BE32-9361968D3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680" y="1690688"/>
            <a:ext cx="8246639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2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AA8823-2E4A-4C24-8253-15458BE6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dirty="0">
                <a:solidFill>
                  <a:prstClr val="black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Day Tick 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DCA95E9-B6BF-434B-A981-2EFB3A084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9526" y="1687015"/>
            <a:ext cx="8252947" cy="480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4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8776B1-CC36-4FB4-B6BE-06E536EB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dirty="0">
                <a:solidFill>
                  <a:prstClr val="black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Results ( Hour Tick 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9DBE6E1-AB10-41FE-A517-96EBBAFB6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6348" y="1690688"/>
            <a:ext cx="821930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03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489</Words>
  <Application>Microsoft Office PowerPoint</Application>
  <PresentationFormat>寬螢幕</PresentationFormat>
  <Paragraphs>46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Noto Sans CJK TC Medium</vt:lpstr>
      <vt:lpstr>新細明體</vt:lpstr>
      <vt:lpstr>Arial</vt:lpstr>
      <vt:lpstr>Calibri</vt:lpstr>
      <vt:lpstr>Calibri Light</vt:lpstr>
      <vt:lpstr>Cambria Math</vt:lpstr>
      <vt:lpstr>Office 佈景主題</vt:lpstr>
      <vt:lpstr>I-star model regression</vt:lpstr>
      <vt:lpstr>Model Variables</vt:lpstr>
      <vt:lpstr>Model Variables</vt:lpstr>
      <vt:lpstr>Model Variables</vt:lpstr>
      <vt:lpstr>Regression</vt:lpstr>
      <vt:lpstr>Results ( Day Tick )</vt:lpstr>
      <vt:lpstr>Results ( Day Tick )</vt:lpstr>
      <vt:lpstr>Results ( Day Tick )</vt:lpstr>
      <vt:lpstr>Results ( Hour Tick )</vt:lpstr>
      <vt:lpstr>Results ( Hour Tick )</vt:lpstr>
      <vt:lpstr>Results ( Hour Tick )</vt:lpstr>
      <vt:lpstr>Observation</vt:lpstr>
      <vt:lpstr>Future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I-star model regression</dc:title>
  <dc:creator>邢子謙</dc:creator>
  <cp:lastModifiedBy>邢子謙</cp:lastModifiedBy>
  <cp:revision>10</cp:revision>
  <dcterms:created xsi:type="dcterms:W3CDTF">2023-05-29T06:29:07Z</dcterms:created>
  <dcterms:modified xsi:type="dcterms:W3CDTF">2023-05-29T07:50:37Z</dcterms:modified>
</cp:coreProperties>
</file>